
<file path=[Content_Types].xml><?xml version="1.0" encoding="utf-8"?>
<Types xmlns="http://schemas.openxmlformats.org/package/2006/content-types">
  <Default Extension="jpeg" ContentType="image/jpe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4"/>
    <p:sldMasterId id="2147483660" r:id="rId5"/>
  </p:sldMasterIdLst>
  <p:notesMasterIdLst>
    <p:notesMasterId r:id="rId8"/>
  </p:notesMasterIdLst>
  <p:handoutMasterIdLst>
    <p:handoutMasterId r:id="rId9"/>
  </p:handoutMasterIdLst>
  <p:sldIdLst>
    <p:sldId id="273" r:id="rId6"/>
    <p:sldId id="274"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E5ED"/>
    <a:srgbClr val="2794A4"/>
    <a:srgbClr val="00343B"/>
    <a:srgbClr val="00829B"/>
    <a:srgbClr val="E6EBF0"/>
    <a:srgbClr val="FFFFFF"/>
    <a:srgbClr val="DADCDE"/>
    <a:srgbClr val="A9E5EA"/>
    <a:srgbClr val="00AEC7"/>
    <a:srgbClr val="D6D9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p:scale>
          <a:sx n="100" d="100"/>
          <a:sy n="100" d="100"/>
        </p:scale>
        <p:origin x="115" y="-13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4" d="100"/>
          <a:sy n="84" d="100"/>
        </p:scale>
        <p:origin x="3054"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viewProps" Target="viewProps.xml"/><Relationship Id="rId5" Type="http://schemas.openxmlformats.org/officeDocument/2006/relationships/slideMaster" Target="slideMasters/slideMaster2.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54C447-F63E-708A-7640-F379BC3B6F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9E9CD3C-9D08-D54A-E18D-CB66DD9854F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E3C7D50-3744-4F5E-B211-7EE7AB53D25A}" type="datetimeFigureOut">
              <a:rPr lang="en-US" smtClean="0"/>
              <a:t>5/13/2026</a:t>
            </a:fld>
            <a:endParaRPr lang="en-US" dirty="0"/>
          </a:p>
        </p:txBody>
      </p:sp>
      <p:sp>
        <p:nvSpPr>
          <p:cNvPr id="4" name="Footer Placeholder 3">
            <a:extLst>
              <a:ext uri="{FF2B5EF4-FFF2-40B4-BE49-F238E27FC236}">
                <a16:creationId xmlns:a16="http://schemas.microsoft.com/office/drawing/2014/main" id="{93A76D3F-B471-2F90-E003-19CC7E13919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AFA019F-EAF7-AC1D-CF33-3B24307B5D1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BB4229-F194-457F-858D-7FD6DC77E739}" type="slidenum">
              <a:rPr lang="en-US" smtClean="0"/>
              <a:t>‹#›</a:t>
            </a:fld>
            <a:endParaRPr lang="en-US" dirty="0"/>
          </a:p>
        </p:txBody>
      </p:sp>
    </p:spTree>
    <p:extLst>
      <p:ext uri="{BB962C8B-B14F-4D97-AF65-F5344CB8AC3E}">
        <p14:creationId xmlns:p14="http://schemas.microsoft.com/office/powerpoint/2010/main" val="312554939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832203-7F7F-406D-A6A3-240BE64C5DFA}" type="datetimeFigureOut">
              <a:rPr lang="en-US" smtClean="0"/>
              <a:t>5/13/2026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94BC6D-B4C2-499C-B968-7B53BF050EFF}" type="slidenum">
              <a:rPr lang="en-US" smtClean="0"/>
              <a:t>‹#›</a:t>
            </a:fld>
            <a:endParaRPr lang="en-US"/>
          </a:p>
        </p:txBody>
      </p:sp>
    </p:spTree>
    <p:extLst>
      <p:ext uri="{BB962C8B-B14F-4D97-AF65-F5344CB8AC3E}">
        <p14:creationId xmlns:p14="http://schemas.microsoft.com/office/powerpoint/2010/main" val="3177038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3455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dirty="0"/>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dirty="0"/>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dirty="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dirty="0"/>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dirty="0"/>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dirty="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dirty="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dirty="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dirty="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13,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7860560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dirty="0"/>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13,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70994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dirty="0"/>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13,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1964674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May 13, 2026</a:t>
            </a:fld>
            <a:endParaRPr lang="en-US" dirty="0"/>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42651303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May 13,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241991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dirty="0"/>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13, 2026</a:t>
            </a:fld>
            <a:endParaRPr lang="en-US" dirty="0"/>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657475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13,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463351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May 13, 2026</a:t>
            </a:fld>
            <a:endParaRPr lang="en-US" dirty="0"/>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607544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dirty="0"/>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May 13, 2026</a:t>
            </a:fld>
            <a:endParaRPr lang="en-US" dirty="0"/>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dirty="0"/>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45951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dirty="0"/>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May 13, 2026</a:t>
            </a:fld>
            <a:endParaRPr lang="en-US" dirty="0"/>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882312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13,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5728480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3.sv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userDrawn="1"/>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338138243"/>
      </p:ext>
    </p:extLst>
  </p:cSld>
  <p:clrMap bg1="lt1" tx1="dk1" bg2="lt2" tx2="dk2" accent1="accent1" accent2="accent2" accent3="accent3" accent4="accent4" accent5="accent5" accent6="accent6" hlink="hlink" folHlink="folHlink"/>
  <p:sldLayoutIdLst>
    <p:sldLayoutId id="2147483678"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May 13, 2026</a:t>
            </a:fld>
            <a:endParaRPr lang="en-US" dirty="0"/>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dirty="0"/>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dirty="0"/>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a:extLst>
              <a:ext uri="{96DAC541-7B7A-43D3-8B79-37D633B846F1}">
                <asvg:svgBlip xmlns:asvg="http://schemas.microsoft.com/office/drawing/2016/SVG/main" r:embed="rId13"/>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499037964"/>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73" r:id="rId3"/>
    <p:sldLayoutId id="2147483672" r:id="rId4"/>
    <p:sldLayoutId id="2147483664" r:id="rId5"/>
    <p:sldLayoutId id="2147483668" r:id="rId6"/>
    <p:sldLayoutId id="2147483669" r:id="rId7"/>
    <p:sldLayoutId id="2147483666" r:id="rId8"/>
    <p:sldLayoutId id="2147483675" r:id="rId9"/>
    <p:sldLayoutId id="2147483679" r:id="rId10"/>
    <p:sldLayoutId id="2147483676" r:id="rId11"/>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userDrawn="1">
          <p15:clr>
            <a:srgbClr val="F26B43"/>
          </p15:clr>
        </p15:guide>
        <p15:guide id="5" pos="3840" userDrawn="1">
          <p15:clr>
            <a:srgbClr val="F26B43"/>
          </p15:clr>
        </p15:guide>
        <p15:guide id="6"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BEFDD4C-2255-C7D5-2991-41521A75BFC3}"/>
              </a:ext>
            </a:extLst>
          </p:cNvPr>
          <p:cNvSpPr>
            <a:spLocks noGrp="1"/>
          </p:cNvSpPr>
          <p:nvPr>
            <p:ph type="sldNum" sz="quarter" idx="12"/>
          </p:nvPr>
        </p:nvSpPr>
        <p:spPr/>
        <p:txBody>
          <a:bodyPr/>
          <a:lstStyle/>
          <a:p>
            <a:fld id="{BCDE79FB-97BA-492B-8D57-F1373F9ADA95}" type="slidenum">
              <a:rPr lang="en-US" smtClean="0"/>
              <a:t>1</a:t>
            </a:fld>
            <a:endParaRPr lang="en-US" dirty="0"/>
          </a:p>
        </p:txBody>
      </p:sp>
      <p:sp>
        <p:nvSpPr>
          <p:cNvPr id="4" name="Title 3">
            <a:extLst>
              <a:ext uri="{FF2B5EF4-FFF2-40B4-BE49-F238E27FC236}">
                <a16:creationId xmlns:a16="http://schemas.microsoft.com/office/drawing/2014/main" id="{82CEE743-FAC8-4536-6D1F-9DA259116DB4}"/>
              </a:ext>
            </a:extLst>
          </p:cNvPr>
          <p:cNvSpPr>
            <a:spLocks noGrp="1"/>
          </p:cNvSpPr>
          <p:nvPr>
            <p:ph type="title"/>
          </p:nvPr>
        </p:nvSpPr>
        <p:spPr/>
        <p:txBody>
          <a:bodyPr/>
          <a:lstStyle/>
          <a:p>
            <a:r>
              <a:rPr lang="en-US" altLang="en-US" dirty="0"/>
              <a:t>Revision Request Summary for 5/19-5/20/26 TAC</a:t>
            </a:r>
            <a:endParaRPr lang="en-US" dirty="0"/>
          </a:p>
        </p:txBody>
      </p:sp>
      <p:sp>
        <p:nvSpPr>
          <p:cNvPr id="5" name="Text Placeholder 4">
            <a:extLst>
              <a:ext uri="{FF2B5EF4-FFF2-40B4-BE49-F238E27FC236}">
                <a16:creationId xmlns:a16="http://schemas.microsoft.com/office/drawing/2014/main" id="{FEEC331C-6A59-FCFF-1F14-DD25475D0EF5}"/>
              </a:ext>
            </a:extLst>
          </p:cNvPr>
          <p:cNvSpPr>
            <a:spLocks noGrp="1"/>
          </p:cNvSpPr>
          <p:nvPr>
            <p:ph type="body" sz="quarter" idx="16"/>
          </p:nvPr>
        </p:nvSpPr>
        <p:spPr>
          <a:xfrm>
            <a:off x="495300" y="1108364"/>
            <a:ext cx="11163300" cy="3187411"/>
          </a:xfrm>
        </p:spPr>
        <p:txBody>
          <a:bodyPr/>
          <a:lstStyle/>
          <a:p>
            <a:endParaRPr lang="en-US" dirty="0"/>
          </a:p>
        </p:txBody>
      </p:sp>
      <p:graphicFrame>
        <p:nvGraphicFramePr>
          <p:cNvPr id="6" name="Table 5">
            <a:extLst>
              <a:ext uri="{FF2B5EF4-FFF2-40B4-BE49-F238E27FC236}">
                <a16:creationId xmlns:a16="http://schemas.microsoft.com/office/drawing/2014/main" id="{949C922B-2E4A-A950-CCA2-FADECCE11242}"/>
              </a:ext>
            </a:extLst>
          </p:cNvPr>
          <p:cNvGraphicFramePr>
            <a:graphicFrameLocks noGrp="1"/>
          </p:cNvGraphicFramePr>
          <p:nvPr>
            <p:extLst>
              <p:ext uri="{D42A27DB-BD31-4B8C-83A1-F6EECF244321}">
                <p14:modId xmlns:p14="http://schemas.microsoft.com/office/powerpoint/2010/main" val="3419354696"/>
              </p:ext>
            </p:extLst>
          </p:nvPr>
        </p:nvGraphicFramePr>
        <p:xfrm>
          <a:off x="291296" y="990021"/>
          <a:ext cx="11609408" cy="4596756"/>
        </p:xfrm>
        <a:graphic>
          <a:graphicData uri="http://schemas.openxmlformats.org/drawingml/2006/table">
            <a:tbl>
              <a:tblPr firstRow="1" bandRow="1">
                <a:tableStyleId>{5C22544A-7EE6-4342-B048-85BDC9FD1C3A}</a:tableStyleId>
              </a:tblPr>
              <a:tblGrid>
                <a:gridCol w="1934901">
                  <a:extLst>
                    <a:ext uri="{9D8B030D-6E8A-4147-A177-3AD203B41FA5}">
                      <a16:colId xmlns:a16="http://schemas.microsoft.com/office/drawing/2014/main" val="2501475975"/>
                    </a:ext>
                  </a:extLst>
                </a:gridCol>
                <a:gridCol w="1294436">
                  <a:extLst>
                    <a:ext uri="{9D8B030D-6E8A-4147-A177-3AD203B41FA5}">
                      <a16:colId xmlns:a16="http://schemas.microsoft.com/office/drawing/2014/main" val="550370893"/>
                    </a:ext>
                  </a:extLst>
                </a:gridCol>
                <a:gridCol w="1226916">
                  <a:extLst>
                    <a:ext uri="{9D8B030D-6E8A-4147-A177-3AD203B41FA5}">
                      <a16:colId xmlns:a16="http://schemas.microsoft.com/office/drawing/2014/main" val="3624094483"/>
                    </a:ext>
                  </a:extLst>
                </a:gridCol>
                <a:gridCol w="3715474">
                  <a:extLst>
                    <a:ext uri="{9D8B030D-6E8A-4147-A177-3AD203B41FA5}">
                      <a16:colId xmlns:a16="http://schemas.microsoft.com/office/drawing/2014/main" val="1111301993"/>
                    </a:ext>
                  </a:extLst>
                </a:gridCol>
                <a:gridCol w="2002420">
                  <a:extLst>
                    <a:ext uri="{9D8B030D-6E8A-4147-A177-3AD203B41FA5}">
                      <a16:colId xmlns:a16="http://schemas.microsoft.com/office/drawing/2014/main" val="2654946733"/>
                    </a:ext>
                  </a:extLst>
                </a:gridCol>
                <a:gridCol w="1435261">
                  <a:extLst>
                    <a:ext uri="{9D8B030D-6E8A-4147-A177-3AD203B41FA5}">
                      <a16:colId xmlns:a16="http://schemas.microsoft.com/office/drawing/2014/main" val="4065439479"/>
                    </a:ext>
                  </a:extLst>
                </a:gridCol>
              </a:tblGrid>
              <a:tr h="291117">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Revision Request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Reason for Revision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Impacts</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ERCOT Opinion/ERCOT Market Impact Statement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CFSG Review</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IMM Opinion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2860446428"/>
                  </a:ext>
                </a:extLst>
              </a:tr>
              <a:tr h="733183">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NPRR1302, Addition of a Market Participant Service Portal within the MIS Certified Area and Revision of Forms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 impact (impacts captured by PR461, Customer</a:t>
                      </a:r>
                    </a:p>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Service Management (CSM) Phase)</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NPRR1302.  ERCOT Staff has reviewed NPRR1302 and believes it facilitates streamlined digital processing of certain forms regarding data changes and compliance attestations, and supports efforts to reduce administrative costs, minimize email-based risks, and decrease manual data processing errors.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NPRR1302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NPRR1302</a:t>
                      </a:r>
                    </a:p>
                  </a:txBody>
                  <a:tcPr marL="13681" marR="13681" marT="0" marB="0"/>
                </a:tc>
                <a:extLst>
                  <a:ext uri="{0D108BD9-81ED-4DB2-BD59-A6C34878D82A}">
                    <a16:rowId xmlns:a16="http://schemas.microsoft.com/office/drawing/2014/main" val="1406180187"/>
                  </a:ext>
                </a:extLst>
              </a:tr>
              <a:tr h="722401">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NPRR1306, Removal of Digital Certificate References for Market Participants with ERCOT MIS Access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NPRR1306.  ERCOT Staff has reviewed NPRR1306 and believes that it provides a positive market impact and general system improvement through the replacement of Digital Certificates with more technology-neutral means whereby restricted MIS access is granted to certain Market Participant users by each individual Market Participant’s USA.</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NPRR1306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NPRR1306</a:t>
                      </a:r>
                    </a:p>
                  </a:txBody>
                  <a:tcPr marL="13681" marR="13681" marT="0" marB="0"/>
                </a:tc>
                <a:extLst>
                  <a:ext uri="{0D108BD9-81ED-4DB2-BD59-A6C34878D82A}">
                    <a16:rowId xmlns:a16="http://schemas.microsoft.com/office/drawing/2014/main" val="2142554683"/>
                  </a:ext>
                </a:extLst>
              </a:tr>
              <a:tr h="814166">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RMGRR184, Related to NPRR1306, Removal of Digital Certificate References for Market Participants with ERCOT MIS Access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General system and/or process improvement(s)</a:t>
                      </a:r>
                      <a:endPar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No impact (impacts captured by NPRR1306)</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RMGRR184. ERCOT Staff has reviewed RMGRR184 and believes that it provides a positive market impact and general system improvement through the replacement of Digital Certificates with more technology-neutral means whereby restricted MIS access is granted to certain Market Participant users by each individual Market Participant’s USA.</a:t>
                      </a: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RMGRR184</a:t>
                      </a:r>
                    </a:p>
                  </a:txBody>
                  <a:tcPr marL="13681" marR="13681" marT="0" marB="0"/>
                </a:tc>
                <a:extLst>
                  <a:ext uri="{0D108BD9-81ED-4DB2-BD59-A6C34878D82A}">
                    <a16:rowId xmlns:a16="http://schemas.microsoft.com/office/drawing/2014/main" val="4258754543"/>
                  </a:ext>
                </a:extLst>
              </a:tr>
              <a:tr h="873183">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COPMGRR052, Related to NPRR1306, Removal of Digital Certificate References for Market Participants with ERCOT MIS Access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General system and/or process improvement(s)</a:t>
                      </a:r>
                      <a:endPar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No impact (impacts captured by NPRR1306)</a:t>
                      </a:r>
                      <a:endPar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COPMGRR052. ERCOT Staff has reviewed COPMGRR052 and believes that it provides a positive market impact and general system improvement through the replacement of Digital Certificates with more technology-neutral means whereby restricted MIS access is granted to certain Market Participant users by each individual Market Participant’s USA.</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COPMGRR052</a:t>
                      </a:r>
                    </a:p>
                  </a:txBody>
                  <a:tcPr marL="13681" marR="13681" marT="0" marB="0"/>
                </a:tc>
                <a:extLst>
                  <a:ext uri="{0D108BD9-81ED-4DB2-BD59-A6C34878D82A}">
                    <a16:rowId xmlns:a16="http://schemas.microsoft.com/office/drawing/2014/main" val="192405546"/>
                  </a:ext>
                </a:extLst>
              </a:tr>
              <a:tr h="1097162">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VCMRR045, Related to NPRR1306, Removal of Digital Certificate References for Market Participants with ERCOT MIS Access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No impact (impacts captured by NPRR1306)</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VCMRR045. ERCOT Staff has reviewed VCMRR045 and believes that it provides a positive market impact and general system improvement through the replacement of Digital Certificates with more technology-neutral means whereby restricted MIS access is granted to certain Market Participant users by each individual Market Participant’s USA.</a:t>
                      </a: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VCMRR045</a:t>
                      </a:r>
                    </a:p>
                  </a:txBody>
                  <a:tcPr marL="13681" marR="13681" marT="0" marB="0"/>
                </a:tc>
                <a:extLst>
                  <a:ext uri="{0D108BD9-81ED-4DB2-BD59-A6C34878D82A}">
                    <a16:rowId xmlns:a16="http://schemas.microsoft.com/office/drawing/2014/main" val="2984371539"/>
                  </a:ext>
                </a:extLst>
              </a:tr>
            </a:tbl>
          </a:graphicData>
        </a:graphic>
      </p:graphicFrame>
    </p:spTree>
    <p:extLst>
      <p:ext uri="{BB962C8B-B14F-4D97-AF65-F5344CB8AC3E}">
        <p14:creationId xmlns:p14="http://schemas.microsoft.com/office/powerpoint/2010/main" val="528621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EB194-2D4B-06AA-403F-FBEE90804CC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5C5341-35C4-5148-3397-B082D44BDF12}"/>
              </a:ext>
            </a:extLst>
          </p:cNvPr>
          <p:cNvSpPr>
            <a:spLocks noGrp="1"/>
          </p:cNvSpPr>
          <p:nvPr>
            <p:ph type="sldNum" sz="quarter" idx="12"/>
          </p:nvPr>
        </p:nvSpPr>
        <p:spPr/>
        <p:txBody>
          <a:bodyPr/>
          <a:lstStyle/>
          <a:p>
            <a:fld id="{BCDE79FB-97BA-492B-8D57-F1373F9ADA95}" type="slidenum">
              <a:rPr lang="en-US" smtClean="0"/>
              <a:t>2</a:t>
            </a:fld>
            <a:endParaRPr lang="en-US" dirty="0"/>
          </a:p>
        </p:txBody>
      </p:sp>
      <p:sp>
        <p:nvSpPr>
          <p:cNvPr id="4" name="Title 3">
            <a:extLst>
              <a:ext uri="{FF2B5EF4-FFF2-40B4-BE49-F238E27FC236}">
                <a16:creationId xmlns:a16="http://schemas.microsoft.com/office/drawing/2014/main" id="{0425F56D-8217-D5C2-AFD3-75E5E8286048}"/>
              </a:ext>
            </a:extLst>
          </p:cNvPr>
          <p:cNvSpPr>
            <a:spLocks noGrp="1"/>
          </p:cNvSpPr>
          <p:nvPr>
            <p:ph type="title"/>
          </p:nvPr>
        </p:nvSpPr>
        <p:spPr/>
        <p:txBody>
          <a:bodyPr/>
          <a:lstStyle/>
          <a:p>
            <a:r>
              <a:rPr lang="en-US" altLang="en-US" dirty="0"/>
              <a:t>Revision Request Summary for 5/19-5/20/26 TAC</a:t>
            </a:r>
            <a:endParaRPr lang="en-US" dirty="0"/>
          </a:p>
        </p:txBody>
      </p:sp>
      <p:graphicFrame>
        <p:nvGraphicFramePr>
          <p:cNvPr id="6" name="Table 5">
            <a:extLst>
              <a:ext uri="{FF2B5EF4-FFF2-40B4-BE49-F238E27FC236}">
                <a16:creationId xmlns:a16="http://schemas.microsoft.com/office/drawing/2014/main" id="{74EA6938-689A-4382-81B6-6787ED0468AA}"/>
              </a:ext>
            </a:extLst>
          </p:cNvPr>
          <p:cNvGraphicFramePr>
            <a:graphicFrameLocks noGrp="1"/>
          </p:cNvGraphicFramePr>
          <p:nvPr>
            <p:extLst>
              <p:ext uri="{D42A27DB-BD31-4B8C-83A1-F6EECF244321}">
                <p14:modId xmlns:p14="http://schemas.microsoft.com/office/powerpoint/2010/main" val="1877987595"/>
              </p:ext>
            </p:extLst>
          </p:nvPr>
        </p:nvGraphicFramePr>
        <p:xfrm>
          <a:off x="291296" y="990021"/>
          <a:ext cx="11609408" cy="2039145"/>
        </p:xfrm>
        <a:graphic>
          <a:graphicData uri="http://schemas.openxmlformats.org/drawingml/2006/table">
            <a:tbl>
              <a:tblPr firstRow="1" bandRow="1">
                <a:tableStyleId>{5C22544A-7EE6-4342-B048-85BDC9FD1C3A}</a:tableStyleId>
              </a:tblPr>
              <a:tblGrid>
                <a:gridCol w="1934901">
                  <a:extLst>
                    <a:ext uri="{9D8B030D-6E8A-4147-A177-3AD203B41FA5}">
                      <a16:colId xmlns:a16="http://schemas.microsoft.com/office/drawing/2014/main" val="2501475975"/>
                    </a:ext>
                  </a:extLst>
                </a:gridCol>
                <a:gridCol w="1294436">
                  <a:extLst>
                    <a:ext uri="{9D8B030D-6E8A-4147-A177-3AD203B41FA5}">
                      <a16:colId xmlns:a16="http://schemas.microsoft.com/office/drawing/2014/main" val="550370893"/>
                    </a:ext>
                  </a:extLst>
                </a:gridCol>
                <a:gridCol w="1226916">
                  <a:extLst>
                    <a:ext uri="{9D8B030D-6E8A-4147-A177-3AD203B41FA5}">
                      <a16:colId xmlns:a16="http://schemas.microsoft.com/office/drawing/2014/main" val="3624094483"/>
                    </a:ext>
                  </a:extLst>
                </a:gridCol>
                <a:gridCol w="3715474">
                  <a:extLst>
                    <a:ext uri="{9D8B030D-6E8A-4147-A177-3AD203B41FA5}">
                      <a16:colId xmlns:a16="http://schemas.microsoft.com/office/drawing/2014/main" val="1111301993"/>
                    </a:ext>
                  </a:extLst>
                </a:gridCol>
                <a:gridCol w="2002420">
                  <a:extLst>
                    <a:ext uri="{9D8B030D-6E8A-4147-A177-3AD203B41FA5}">
                      <a16:colId xmlns:a16="http://schemas.microsoft.com/office/drawing/2014/main" val="2654946733"/>
                    </a:ext>
                  </a:extLst>
                </a:gridCol>
                <a:gridCol w="1435261">
                  <a:extLst>
                    <a:ext uri="{9D8B030D-6E8A-4147-A177-3AD203B41FA5}">
                      <a16:colId xmlns:a16="http://schemas.microsoft.com/office/drawing/2014/main" val="4065439479"/>
                    </a:ext>
                  </a:extLst>
                </a:gridCol>
              </a:tblGrid>
              <a:tr h="291117">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Revision Request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Reason for Revision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Impacts</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ERCOT Opinion/ERCOT Market Impact Statement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CFSG Review</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IMM Opinion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2860446428"/>
                  </a:ext>
                </a:extLst>
              </a:tr>
              <a:tr h="733183">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NPRR1325, Related to PGRR145, Batch Zero Process for Large Load Interconnections </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1</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 impact (impacts captured by PGRR145)</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NPRR1325. ERCOT Staff has reviewed NPRR1325 and believes the market impact for NPRR1325, along with PGRR145, effectively and reliably facilitates the transition of the Large Load interconnection process from an individual study-based approach to a batch study-based approach that allocates available transmission capacity for studied and committed Large Loads and, to the extent feasible, results in an actionable transmission plan.</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NPRR1325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NPRR1325</a:t>
                      </a:r>
                    </a:p>
                  </a:txBody>
                  <a:tcPr marL="13681" marR="13681" marT="0" marB="0"/>
                </a:tc>
                <a:extLst>
                  <a:ext uri="{0D108BD9-81ED-4DB2-BD59-A6C34878D82A}">
                    <a16:rowId xmlns:a16="http://schemas.microsoft.com/office/drawing/2014/main" val="1406180187"/>
                  </a:ext>
                </a:extLst>
              </a:tr>
              <a:tr h="722401">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PGRR145, Batch Zero Process for Large Load Interconnections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1</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$300K - $400K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$3.6M – $4.5M (annual recurring O&amp;M)</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PGRR145. ERCOT Staff has reviewed PGRR145 and believes the market impact for PGRR145, along with NPRR1325,  effectively and reliably facilitates the transition of the Large Load interconnection process from an individual study-based approach to a batch study-based approach that allocates available transmission capacity for studied and committed Large Loads and, to the extent feasible, results in an actionable transmission plan.</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PGRR145</a:t>
                      </a:r>
                    </a:p>
                  </a:txBody>
                  <a:tcPr marL="13681" marR="13681" marT="0" marB="0"/>
                </a:tc>
                <a:extLst>
                  <a:ext uri="{0D108BD9-81ED-4DB2-BD59-A6C34878D82A}">
                    <a16:rowId xmlns:a16="http://schemas.microsoft.com/office/drawing/2014/main" val="2142554683"/>
                  </a:ext>
                </a:extLst>
              </a:tr>
            </a:tbl>
          </a:graphicData>
        </a:graphic>
      </p:graphicFrame>
    </p:spTree>
    <p:extLst>
      <p:ext uri="{BB962C8B-B14F-4D97-AF65-F5344CB8AC3E}">
        <p14:creationId xmlns:p14="http://schemas.microsoft.com/office/powerpoint/2010/main" val="483863013"/>
      </p:ext>
    </p:extLst>
  </p:cSld>
  <p:clrMapOvr>
    <a:masterClrMapping/>
  </p:clrMapOvr>
</p:sld>
</file>

<file path=ppt/theme/theme1.xml><?xml version="1.0" encoding="utf-8"?>
<a:theme xmlns:a="http://schemas.openxmlformats.org/drawingml/2006/main" name="1_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E42129F1-9979-45CE-AC99-7AED524228ED}"/>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AF2A68AE-DF5A-41FA-8DA3-295978B7C7E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Audience xmlns="3c917f14-8d40-4289-92aa-fd10f73581c9">Public</Audie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6779995893D9842BA3FA5B9B5E7FD29" ma:contentTypeVersion="5" ma:contentTypeDescription="Create a new document." ma:contentTypeScope="" ma:versionID="6d199b3ad5f5b9d872d256308c85908b">
  <xsd:schema xmlns:xsd="http://www.w3.org/2001/XMLSchema" xmlns:xs="http://www.w3.org/2001/XMLSchema" xmlns:p="http://schemas.microsoft.com/office/2006/metadata/properties" xmlns:ns2="3c917f14-8d40-4289-92aa-fd10f73581c9" targetNamespace="http://schemas.microsoft.com/office/2006/metadata/properties" ma:root="true" ma:fieldsID="dcedc2ff92fcc6164a822d33fd796499" ns2:_="">
    <xsd:import namespace="3c917f14-8d40-4289-92aa-fd10f73581c9"/>
    <xsd:element name="properties">
      <xsd:complexType>
        <xsd:sequence>
          <xsd:element name="documentManagement">
            <xsd:complexType>
              <xsd:all>
                <xsd:element ref="ns2:Audience" minOccurs="0"/>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917f14-8d40-4289-92aa-fd10f73581c9" elementFormDefault="qualified">
    <xsd:import namespace="http://schemas.microsoft.com/office/2006/documentManagement/types"/>
    <xsd:import namespace="http://schemas.microsoft.com/office/infopath/2007/PartnerControls"/>
    <xsd:element name="Audience" ma:index="8" nillable="true" ma:displayName="Audience" ma:format="Dropdown" ma:internalName="Audience">
      <xsd:simpleType>
        <xsd:restriction base="dms:Choice">
          <xsd:enumeration value="Public"/>
          <xsd:enumeration value="Internal"/>
          <xsd:enumeration value="Confidential"/>
          <xsd:enumeration value="Board of Directors"/>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E754FD2-17D2-4534-9157-8CFDD0166132}">
  <ds:schemaRefs>
    <ds:schemaRef ds:uri="http://purl.org/dc/dcmitype/"/>
    <ds:schemaRef ds:uri="http://schemas.microsoft.com/office/2006/documentManagement/types"/>
    <ds:schemaRef ds:uri="http://www.w3.org/XML/1998/namespace"/>
    <ds:schemaRef ds:uri="http://purl.org/dc/terms/"/>
    <ds:schemaRef ds:uri="http://schemas.microsoft.com/office/infopath/2007/PartnerControls"/>
    <ds:schemaRef ds:uri="http://schemas.openxmlformats.org/package/2006/metadata/core-properties"/>
    <ds:schemaRef ds:uri="http://schemas.microsoft.com/office/2006/metadata/properties"/>
    <ds:schemaRef ds:uri="cf8c9251-373f-4ee3-86cf-d97122226a81"/>
    <ds:schemaRef ds:uri="5f527160-b6a2-448e-b210-55bbe2178a90"/>
    <ds:schemaRef ds:uri="http://purl.org/dc/elements/1.1/"/>
    <ds:schemaRef ds:uri="3c917f14-8d40-4289-92aa-fd10f73581c9"/>
  </ds:schemaRefs>
</ds:datastoreItem>
</file>

<file path=customXml/itemProps2.xml><?xml version="1.0" encoding="utf-8"?>
<ds:datastoreItem xmlns:ds="http://schemas.openxmlformats.org/officeDocument/2006/customXml" ds:itemID="{6A5F3B15-1EDA-47D5-B690-303F08E28C2F}">
  <ds:schemaRefs>
    <ds:schemaRef ds:uri="http://schemas.microsoft.com/sharepoint/v3/contenttype/forms"/>
  </ds:schemaRefs>
</ds:datastoreItem>
</file>

<file path=customXml/itemProps3.xml><?xml version="1.0" encoding="utf-8"?>
<ds:datastoreItem xmlns:ds="http://schemas.openxmlformats.org/officeDocument/2006/customXml" ds:itemID="{B57DC9A4-2D51-40CB-BA99-0BF7D516F6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917f14-8d40-4289-92aa-fd10f73581c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ERCOT Official PowerPoint Template - Public</Template>
  <TotalTime>2093</TotalTime>
  <Words>825</Words>
  <Application>Microsoft Office PowerPoint</Application>
  <PresentationFormat>Widescreen</PresentationFormat>
  <Paragraphs>60</Paragraphs>
  <Slides>2</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vt:i4>
      </vt:variant>
    </vt:vector>
  </HeadingPairs>
  <TitlesOfParts>
    <vt:vector size="8" baseType="lpstr">
      <vt:lpstr>Aptos</vt:lpstr>
      <vt:lpstr>Arial</vt:lpstr>
      <vt:lpstr>Calibri</vt:lpstr>
      <vt:lpstr>Wingdings</vt:lpstr>
      <vt:lpstr>1_Cover</vt:lpstr>
      <vt:lpstr>Page Design</vt:lpstr>
      <vt:lpstr>Revision Request Summary for 5/19-5/20/26 TAC</vt:lpstr>
      <vt:lpstr>Revision Request Summary for 5/19-5/20/26 TAC</vt:lpstr>
    </vt:vector>
  </TitlesOfParts>
  <Company>ERCOT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C Phillips</dc:creator>
  <cp:keywords/>
  <cp:lastModifiedBy>Ann Shang Boren</cp:lastModifiedBy>
  <cp:revision>12</cp:revision>
  <dcterms:created xsi:type="dcterms:W3CDTF">2026-03-11T18:16:52Z</dcterms:created>
  <dcterms:modified xsi:type="dcterms:W3CDTF">2026-05-13T17:06:38Z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0x01010056779995893D9842BA3FA5B9B5E7FD29</vt:lpwstr>
  </property>
  <property fmtid="{D5CDD505-2E9C-101B-9397-08002B2CF9AE}" pid="3" name="MediaServiceImageTags">
    <vt:lpwstr/>
  </property>
  <property fmtid="{D5CDD505-2E9C-101B-9397-08002B2CF9AE}" pid="4" name="MSIP_Label_c144db1d-993e-40da-980d-6eea152adc50_Enabled">
    <vt:lpwstr>true</vt:lpwstr>
  </property>
  <property fmtid="{D5CDD505-2E9C-101B-9397-08002B2CF9AE}" pid="5" name="MSIP_Label_c144db1d-993e-40da-980d-6eea152adc50_SetDate">
    <vt:lpwstr>2026-02-04T21:33:56Z</vt:lpwstr>
  </property>
  <property fmtid="{D5CDD505-2E9C-101B-9397-08002B2CF9AE}" pid="6" name="MSIP_Label_c144db1d-993e-40da-980d-6eea152adc50_Method">
    <vt:lpwstr>Privileged</vt:lpwstr>
  </property>
  <property fmtid="{D5CDD505-2E9C-101B-9397-08002B2CF9AE}" pid="7" name="MSIP_Label_c144db1d-993e-40da-980d-6eea152adc50_Name">
    <vt:lpwstr>Public</vt:lpwstr>
  </property>
  <property fmtid="{D5CDD505-2E9C-101B-9397-08002B2CF9AE}" pid="8" name="MSIP_Label_c144db1d-993e-40da-980d-6eea152adc50_SiteId">
    <vt:lpwstr>0afb747d-bff7-4596-a9fc-950ef9e0ec45</vt:lpwstr>
  </property>
  <property fmtid="{D5CDD505-2E9C-101B-9397-08002B2CF9AE}" pid="9" name="MSIP_Label_c144db1d-993e-40da-980d-6eea152adc50_ActionId">
    <vt:lpwstr>1d14393e-8913-4215-8969-3d0b24cf798e</vt:lpwstr>
  </property>
  <property fmtid="{D5CDD505-2E9C-101B-9397-08002B2CF9AE}" pid="10" name="MSIP_Label_c144db1d-993e-40da-980d-6eea152adc50_ContentBits">
    <vt:lpwstr>0</vt:lpwstr>
  </property>
  <property fmtid="{D5CDD505-2E9C-101B-9397-08002B2CF9AE}" pid="11" name="MSIP_Label_c144db1d-993e-40da-980d-6eea152adc50_Tag">
    <vt:lpwstr>10, 0, 1, 1</vt:lpwstr>
  </property>
</Properties>
</file>